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57" r:id="rId4"/>
    <p:sldId id="266" r:id="rId5"/>
    <p:sldId id="274" r:id="rId6"/>
    <p:sldId id="267" r:id="rId7"/>
    <p:sldId id="275" r:id="rId8"/>
    <p:sldId id="264" r:id="rId9"/>
    <p:sldId id="287" r:id="rId10"/>
    <p:sldId id="271" r:id="rId11"/>
    <p:sldId id="291" r:id="rId12"/>
    <p:sldId id="293" r:id="rId13"/>
    <p:sldId id="299" r:id="rId14"/>
    <p:sldId id="301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680" y="58"/>
      </p:cViewPr>
      <p:guideLst>
        <p:guide orient="horz" pos="2176"/>
        <p:guide pos="38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A1038F0-2F49-475F-A702-79037B6446C8}" type="datetimeFigureOut">
              <a:rPr lang="zh-CN" altLang="en-US" smtClean="0"/>
              <a:t>2024/4/28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DE74D27-AB3D-4F24-B517-ECABE174A5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16"/>
          <a:stretch>
            <a:fillRect/>
          </a:stretch>
        </p:blipFill>
        <p:spPr>
          <a:xfrm>
            <a:off x="-636892" y="0"/>
            <a:ext cx="12828892" cy="68658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75660" y="3642360"/>
            <a:ext cx="8816340" cy="2510874"/>
            <a:chOff x="5162550" y="3650108"/>
            <a:chExt cx="7029450" cy="2774998"/>
          </a:xfrm>
        </p:grpSpPr>
        <p:sp>
          <p:nvSpPr>
            <p:cNvPr id="5" name="矩形 4"/>
            <p:cNvSpPr/>
            <p:nvPr/>
          </p:nvSpPr>
          <p:spPr>
            <a:xfrm>
              <a:off x="5162550" y="3650108"/>
              <a:ext cx="7029450" cy="2774998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663565" y="4011386"/>
              <a:ext cx="6290310" cy="173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Legal and Professional issues in computing 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751315" y="5886033"/>
              <a:ext cx="2965391" cy="343881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Amazon VS Europiean union (ongoing)          </a:t>
              </a:r>
              <a:endPara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257191" y="5959562"/>
              <a:ext cx="1512168" cy="270030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kern="0" dirty="0">
                  <a:solidFill>
                    <a:prstClr val="white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4 / 29 / 2024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104"/>
          <p:cNvSpPr/>
          <p:nvPr/>
        </p:nvSpPr>
        <p:spPr bwMode="auto">
          <a:xfrm rot="13500000" flipV="1">
            <a:off x="1587862" y="2093141"/>
            <a:ext cx="1285875" cy="1285875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  <a:effectLst/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ardrop 104"/>
          <p:cNvSpPr/>
          <p:nvPr/>
        </p:nvSpPr>
        <p:spPr bwMode="auto">
          <a:xfrm rot="8100000">
            <a:off x="5496922" y="2093141"/>
            <a:ext cx="1285875" cy="1285875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  <a:effectLst/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eardrop 104"/>
          <p:cNvSpPr/>
          <p:nvPr/>
        </p:nvSpPr>
        <p:spPr bwMode="auto">
          <a:xfrm rot="13500000" flipV="1">
            <a:off x="9390107" y="2093141"/>
            <a:ext cx="1285875" cy="1285875"/>
          </a:xfrm>
          <a:prstGeom prst="round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  <a:effectLst/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SimSun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09924" y="4086000"/>
            <a:ext cx="2930683" cy="1381816"/>
            <a:chOff x="4763129" y="278386"/>
            <a:chExt cx="2930683" cy="1381816"/>
          </a:xfrm>
        </p:grpSpPr>
        <p:sp>
          <p:nvSpPr>
            <p:cNvPr id="8" name="文本框 7"/>
            <p:cNvSpPr txBox="1"/>
            <p:nvPr/>
          </p:nvSpPr>
          <p:spPr>
            <a:xfrm>
              <a:off x="5174609" y="278386"/>
              <a:ext cx="208915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Case Presentation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763129" y="689287"/>
              <a:ext cx="2930683" cy="97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During the proceedings, Amazon and the EU presented arguments regarding alleged copyright infringement and anti-competitive behavior.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10713" y="4085365"/>
            <a:ext cx="2930683" cy="1382451"/>
            <a:chOff x="4763129" y="277751"/>
            <a:chExt cx="2930683" cy="1382451"/>
          </a:xfrm>
        </p:grpSpPr>
        <p:sp>
          <p:nvSpPr>
            <p:cNvPr id="11" name="文本框 10"/>
            <p:cNvSpPr txBox="1"/>
            <p:nvPr/>
          </p:nvSpPr>
          <p:spPr>
            <a:xfrm>
              <a:off x="5356875" y="277751"/>
              <a:ext cx="17818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Expert Insights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763129" y="689287"/>
              <a:ext cx="2930683" cy="970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Experts provided technical insights into e-commerce operations and intellectual property issues, influencing the case's handling.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511502" y="4085365"/>
            <a:ext cx="2930525" cy="1492250"/>
            <a:chOff x="4763129" y="277751"/>
            <a:chExt cx="2930525" cy="1492250"/>
          </a:xfrm>
        </p:grpSpPr>
        <p:sp>
          <p:nvSpPr>
            <p:cNvPr id="14" name="文本框 13"/>
            <p:cNvSpPr txBox="1"/>
            <p:nvPr/>
          </p:nvSpPr>
          <p:spPr>
            <a:xfrm>
              <a:off x="5356854" y="277751"/>
              <a:ext cx="20694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zh-CN" altLang="en-US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Legal Evaluation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3129" y="646051"/>
              <a:ext cx="2930525" cy="11239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The court based its decision on legal reasoning, assessing evidence in line with EU directives on copyright, antitrust, and consumer protection, despite complexities from technology and e-commerce.</a:t>
              </a:r>
            </a:p>
          </p:txBody>
        </p:sp>
      </p:grpSp>
      <p:grpSp>
        <p:nvGrpSpPr>
          <p:cNvPr id="16" name="组合 21"/>
          <p:cNvGrpSpPr/>
          <p:nvPr/>
        </p:nvGrpSpPr>
        <p:grpSpPr>
          <a:xfrm>
            <a:off x="9819525" y="2504108"/>
            <a:ext cx="427037" cy="546100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17" name="Freeform 32"/>
            <p:cNvSpPr/>
            <p:nvPr/>
          </p:nvSpPr>
          <p:spPr>
            <a:xfrm>
              <a:off x="209550" y="0"/>
              <a:ext cx="142875" cy="720725"/>
            </a:xfrm>
            <a:custGeom>
              <a:avLst/>
              <a:gdLst>
                <a:gd name="txL" fmla="*/ 0 w 64"/>
                <a:gd name="txT" fmla="*/ 0 h 321"/>
                <a:gd name="txR" fmla="*/ 64 w 64"/>
                <a:gd name="txB" fmla="*/ 321 h 321"/>
              </a:gdLst>
              <a:ahLst/>
              <a:cxnLst>
                <a:cxn ang="0">
                  <a:pos x="64" y="289"/>
                </a:cxn>
                <a:cxn ang="0">
                  <a:pos x="32" y="321"/>
                </a:cxn>
                <a:cxn ang="0">
                  <a:pos x="0" y="289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64" y="289"/>
                </a:cxn>
              </a:cxnLst>
              <a:rect l="txL" t="txT" r="txR" b="tx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 vert="horz" wrap="square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Freeform 33"/>
            <p:cNvSpPr/>
            <p:nvPr/>
          </p:nvSpPr>
          <p:spPr>
            <a:xfrm>
              <a:off x="0" y="439737"/>
              <a:ext cx="141288" cy="280988"/>
            </a:xfrm>
            <a:custGeom>
              <a:avLst/>
              <a:gdLst>
                <a:gd name="txL" fmla="*/ 0 w 63"/>
                <a:gd name="txT" fmla="*/ 0 h 125"/>
                <a:gd name="txR" fmla="*/ 63 w 63"/>
                <a:gd name="txB" fmla="*/ 125 h 125"/>
              </a:gdLst>
              <a:ahLst/>
              <a:cxnLst>
                <a:cxn ang="0">
                  <a:pos x="63" y="93"/>
                </a:cxn>
                <a:cxn ang="0">
                  <a:pos x="32" y="125"/>
                </a:cxn>
                <a:cxn ang="0">
                  <a:pos x="0" y="93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3" y="32"/>
                </a:cxn>
                <a:cxn ang="0">
                  <a:pos x="63" y="93"/>
                </a:cxn>
              </a:cxnLst>
              <a:rect l="txL" t="txT" r="txR" b="tx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 vert="horz" wrap="square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9" name="Freeform 34"/>
            <p:cNvSpPr/>
            <p:nvPr/>
          </p:nvSpPr>
          <p:spPr>
            <a:xfrm>
              <a:off x="420687" y="231775"/>
              <a:ext cx="142875" cy="488950"/>
            </a:xfrm>
            <a:custGeom>
              <a:avLst/>
              <a:gdLst>
                <a:gd name="txL" fmla="*/ 0 w 64"/>
                <a:gd name="txT" fmla="*/ 0 h 218"/>
                <a:gd name="txR" fmla="*/ 64 w 64"/>
                <a:gd name="txB" fmla="*/ 218 h 218"/>
              </a:gdLst>
              <a:ahLst/>
              <a:cxnLst>
                <a:cxn ang="0">
                  <a:pos x="64" y="186"/>
                </a:cxn>
                <a:cxn ang="0">
                  <a:pos x="32" y="218"/>
                </a:cxn>
                <a:cxn ang="0">
                  <a:pos x="0" y="186"/>
                </a:cxn>
                <a:cxn ang="0">
                  <a:pos x="0" y="32"/>
                </a:cxn>
                <a:cxn ang="0">
                  <a:pos x="32" y="0"/>
                </a:cxn>
                <a:cxn ang="0">
                  <a:pos x="64" y="32"/>
                </a:cxn>
                <a:cxn ang="0">
                  <a:pos x="64" y="186"/>
                </a:cxn>
              </a:cxnLst>
              <a:rect l="txL" t="txT" r="txR" b="tx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 vert="horz" wrap="square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" name="Freeform 9"/>
          <p:cNvSpPr>
            <a:spLocks noEditPoints="1"/>
          </p:cNvSpPr>
          <p:nvPr/>
        </p:nvSpPr>
        <p:spPr bwMode="auto">
          <a:xfrm>
            <a:off x="1949397" y="2519811"/>
            <a:ext cx="558160" cy="531818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1" name="Group 85"/>
          <p:cNvGrpSpPr/>
          <p:nvPr/>
        </p:nvGrpSpPr>
        <p:grpSpPr>
          <a:xfrm>
            <a:off x="5879468" y="2490201"/>
            <a:ext cx="520148" cy="500844"/>
            <a:chOff x="1200150" y="3768725"/>
            <a:chExt cx="446088" cy="446088"/>
          </a:xfrm>
          <a:solidFill>
            <a:sysClr val="window" lastClr="FFFFFF"/>
          </a:solidFill>
        </p:grpSpPr>
        <p:sp>
          <p:nvSpPr>
            <p:cNvPr id="22" name="Freeform 78"/>
            <p:cNvSpPr/>
            <p:nvPr/>
          </p:nvSpPr>
          <p:spPr bwMode="auto">
            <a:xfrm>
              <a:off x="1200150" y="3768725"/>
              <a:ext cx="446088" cy="446088"/>
            </a:xfrm>
            <a:custGeom>
              <a:avLst/>
              <a:gdLst>
                <a:gd name="T0" fmla="*/ 539 w 580"/>
                <a:gd name="T1" fmla="*/ 141 h 580"/>
                <a:gd name="T2" fmla="*/ 509 w 580"/>
                <a:gd name="T3" fmla="*/ 171 h 580"/>
                <a:gd name="T4" fmla="*/ 489 w 580"/>
                <a:gd name="T5" fmla="*/ 181 h 580"/>
                <a:gd name="T6" fmla="*/ 517 w 580"/>
                <a:gd name="T7" fmla="*/ 290 h 580"/>
                <a:gd name="T8" fmla="*/ 290 w 580"/>
                <a:gd name="T9" fmla="*/ 517 h 580"/>
                <a:gd name="T10" fmla="*/ 63 w 580"/>
                <a:gd name="T11" fmla="*/ 290 h 580"/>
                <a:gd name="T12" fmla="*/ 290 w 580"/>
                <a:gd name="T13" fmla="*/ 63 h 580"/>
                <a:gd name="T14" fmla="*/ 401 w 580"/>
                <a:gd name="T15" fmla="*/ 92 h 580"/>
                <a:gd name="T16" fmla="*/ 411 w 580"/>
                <a:gd name="T17" fmla="*/ 72 h 580"/>
                <a:gd name="T18" fmla="*/ 441 w 580"/>
                <a:gd name="T19" fmla="*/ 42 h 580"/>
                <a:gd name="T20" fmla="*/ 290 w 580"/>
                <a:gd name="T21" fmla="*/ 0 h 580"/>
                <a:gd name="T22" fmla="*/ 0 w 580"/>
                <a:gd name="T23" fmla="*/ 290 h 580"/>
                <a:gd name="T24" fmla="*/ 290 w 580"/>
                <a:gd name="T25" fmla="*/ 580 h 580"/>
                <a:gd name="T26" fmla="*/ 580 w 580"/>
                <a:gd name="T27" fmla="*/ 290 h 580"/>
                <a:gd name="T28" fmla="*/ 539 w 580"/>
                <a:gd name="T29" fmla="*/ 141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0" h="580">
                  <a:moveTo>
                    <a:pt x="539" y="141"/>
                  </a:moveTo>
                  <a:cubicBezTo>
                    <a:pt x="509" y="171"/>
                    <a:pt x="509" y="171"/>
                    <a:pt x="509" y="171"/>
                  </a:cubicBezTo>
                  <a:cubicBezTo>
                    <a:pt x="504" y="176"/>
                    <a:pt x="496" y="179"/>
                    <a:pt x="489" y="181"/>
                  </a:cubicBezTo>
                  <a:cubicBezTo>
                    <a:pt x="506" y="213"/>
                    <a:pt x="517" y="250"/>
                    <a:pt x="517" y="290"/>
                  </a:cubicBezTo>
                  <a:cubicBezTo>
                    <a:pt x="517" y="415"/>
                    <a:pt x="415" y="517"/>
                    <a:pt x="290" y="517"/>
                  </a:cubicBezTo>
                  <a:cubicBezTo>
                    <a:pt x="165" y="517"/>
                    <a:pt x="63" y="415"/>
                    <a:pt x="63" y="290"/>
                  </a:cubicBezTo>
                  <a:cubicBezTo>
                    <a:pt x="63" y="165"/>
                    <a:pt x="165" y="63"/>
                    <a:pt x="290" y="63"/>
                  </a:cubicBezTo>
                  <a:cubicBezTo>
                    <a:pt x="330" y="63"/>
                    <a:pt x="368" y="74"/>
                    <a:pt x="401" y="92"/>
                  </a:cubicBezTo>
                  <a:cubicBezTo>
                    <a:pt x="402" y="85"/>
                    <a:pt x="406" y="78"/>
                    <a:pt x="411" y="72"/>
                  </a:cubicBezTo>
                  <a:cubicBezTo>
                    <a:pt x="441" y="42"/>
                    <a:pt x="441" y="42"/>
                    <a:pt x="441" y="42"/>
                  </a:cubicBezTo>
                  <a:cubicBezTo>
                    <a:pt x="397" y="15"/>
                    <a:pt x="345" y="0"/>
                    <a:pt x="290" y="0"/>
                  </a:cubicBezTo>
                  <a:cubicBezTo>
                    <a:pt x="130" y="0"/>
                    <a:pt x="0" y="130"/>
                    <a:pt x="0" y="290"/>
                  </a:cubicBezTo>
                  <a:cubicBezTo>
                    <a:pt x="0" y="450"/>
                    <a:pt x="130" y="580"/>
                    <a:pt x="290" y="580"/>
                  </a:cubicBezTo>
                  <a:cubicBezTo>
                    <a:pt x="450" y="580"/>
                    <a:pt x="580" y="450"/>
                    <a:pt x="580" y="290"/>
                  </a:cubicBezTo>
                  <a:cubicBezTo>
                    <a:pt x="580" y="235"/>
                    <a:pt x="565" y="184"/>
                    <a:pt x="539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Freeform 79"/>
            <p:cNvSpPr/>
            <p:nvPr/>
          </p:nvSpPr>
          <p:spPr bwMode="auto">
            <a:xfrm>
              <a:off x="1381125" y="3781425"/>
              <a:ext cx="252413" cy="252413"/>
            </a:xfrm>
            <a:custGeom>
              <a:avLst/>
              <a:gdLst>
                <a:gd name="T0" fmla="*/ 186 w 329"/>
                <a:gd name="T1" fmla="*/ 67 h 328"/>
                <a:gd name="T2" fmla="*/ 249 w 329"/>
                <a:gd name="T3" fmla="*/ 4 h 328"/>
                <a:gd name="T4" fmla="*/ 257 w 329"/>
                <a:gd name="T5" fmla="*/ 7 h 328"/>
                <a:gd name="T6" fmla="*/ 263 w 329"/>
                <a:gd name="T7" fmla="*/ 66 h 328"/>
                <a:gd name="T8" fmla="*/ 322 w 329"/>
                <a:gd name="T9" fmla="*/ 71 h 328"/>
                <a:gd name="T10" fmla="*/ 325 w 329"/>
                <a:gd name="T11" fmla="*/ 80 h 328"/>
                <a:gd name="T12" fmla="*/ 262 w 329"/>
                <a:gd name="T13" fmla="*/ 142 h 328"/>
                <a:gd name="T14" fmla="*/ 245 w 329"/>
                <a:gd name="T15" fmla="*/ 149 h 328"/>
                <a:gd name="T16" fmla="*/ 207 w 329"/>
                <a:gd name="T17" fmla="*/ 145 h 328"/>
                <a:gd name="T18" fmla="*/ 99 w 329"/>
                <a:gd name="T19" fmla="*/ 253 h 328"/>
                <a:gd name="T20" fmla="*/ 89 w 329"/>
                <a:gd name="T21" fmla="*/ 309 h 328"/>
                <a:gd name="T22" fmla="*/ 19 w 329"/>
                <a:gd name="T23" fmla="*/ 309 h 328"/>
                <a:gd name="T24" fmla="*/ 19 w 329"/>
                <a:gd name="T25" fmla="*/ 239 h 328"/>
                <a:gd name="T26" fmla="*/ 75 w 329"/>
                <a:gd name="T27" fmla="*/ 230 h 328"/>
                <a:gd name="T28" fmla="*/ 184 w 329"/>
                <a:gd name="T29" fmla="*/ 121 h 328"/>
                <a:gd name="T30" fmla="*/ 180 w 329"/>
                <a:gd name="T31" fmla="*/ 84 h 328"/>
                <a:gd name="T32" fmla="*/ 186 w 329"/>
                <a:gd name="T33" fmla="*/ 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9" h="328">
                  <a:moveTo>
                    <a:pt x="186" y="67"/>
                  </a:moveTo>
                  <a:cubicBezTo>
                    <a:pt x="249" y="4"/>
                    <a:pt x="249" y="4"/>
                    <a:pt x="249" y="4"/>
                  </a:cubicBezTo>
                  <a:cubicBezTo>
                    <a:pt x="253" y="0"/>
                    <a:pt x="256" y="1"/>
                    <a:pt x="257" y="7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322" y="71"/>
                    <a:pt x="322" y="71"/>
                    <a:pt x="322" y="71"/>
                  </a:cubicBezTo>
                  <a:cubicBezTo>
                    <a:pt x="327" y="72"/>
                    <a:pt x="329" y="76"/>
                    <a:pt x="325" y="80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58" y="146"/>
                    <a:pt x="250" y="149"/>
                    <a:pt x="245" y="149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99" y="253"/>
                    <a:pt x="99" y="253"/>
                    <a:pt x="99" y="253"/>
                  </a:cubicBezTo>
                  <a:cubicBezTo>
                    <a:pt x="107" y="272"/>
                    <a:pt x="104" y="294"/>
                    <a:pt x="89" y="309"/>
                  </a:cubicBezTo>
                  <a:cubicBezTo>
                    <a:pt x="70" y="328"/>
                    <a:pt x="39" y="328"/>
                    <a:pt x="19" y="309"/>
                  </a:cubicBezTo>
                  <a:cubicBezTo>
                    <a:pt x="0" y="290"/>
                    <a:pt x="0" y="259"/>
                    <a:pt x="19" y="239"/>
                  </a:cubicBezTo>
                  <a:cubicBezTo>
                    <a:pt x="34" y="224"/>
                    <a:pt x="57" y="221"/>
                    <a:pt x="75" y="230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78"/>
                    <a:pt x="182" y="71"/>
                    <a:pt x="186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Freeform 80"/>
            <p:cNvSpPr/>
            <p:nvPr/>
          </p:nvSpPr>
          <p:spPr bwMode="auto">
            <a:xfrm>
              <a:off x="1292225" y="3860800"/>
              <a:ext cx="261938" cy="261938"/>
            </a:xfrm>
            <a:custGeom>
              <a:avLst/>
              <a:gdLst>
                <a:gd name="T0" fmla="*/ 170 w 340"/>
                <a:gd name="T1" fmla="*/ 73 h 340"/>
                <a:gd name="T2" fmla="*/ 212 w 340"/>
                <a:gd name="T3" fmla="*/ 83 h 340"/>
                <a:gd name="T4" fmla="*/ 266 w 340"/>
                <a:gd name="T5" fmla="*/ 30 h 340"/>
                <a:gd name="T6" fmla="*/ 170 w 340"/>
                <a:gd name="T7" fmla="*/ 0 h 340"/>
                <a:gd name="T8" fmla="*/ 0 w 340"/>
                <a:gd name="T9" fmla="*/ 170 h 340"/>
                <a:gd name="T10" fmla="*/ 170 w 340"/>
                <a:gd name="T11" fmla="*/ 340 h 340"/>
                <a:gd name="T12" fmla="*/ 340 w 340"/>
                <a:gd name="T13" fmla="*/ 170 h 340"/>
                <a:gd name="T14" fmla="*/ 311 w 340"/>
                <a:gd name="T15" fmla="*/ 76 h 340"/>
                <a:gd name="T16" fmla="*/ 258 w 340"/>
                <a:gd name="T17" fmla="*/ 130 h 340"/>
                <a:gd name="T18" fmla="*/ 267 w 340"/>
                <a:gd name="T19" fmla="*/ 170 h 340"/>
                <a:gd name="T20" fmla="*/ 170 w 340"/>
                <a:gd name="T21" fmla="*/ 267 h 340"/>
                <a:gd name="T22" fmla="*/ 73 w 340"/>
                <a:gd name="T23" fmla="*/ 170 h 340"/>
                <a:gd name="T24" fmla="*/ 170 w 340"/>
                <a:gd name="T25" fmla="*/ 73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0" h="340">
                  <a:moveTo>
                    <a:pt x="170" y="73"/>
                  </a:moveTo>
                  <a:cubicBezTo>
                    <a:pt x="185" y="73"/>
                    <a:pt x="199" y="77"/>
                    <a:pt x="212" y="83"/>
                  </a:cubicBezTo>
                  <a:cubicBezTo>
                    <a:pt x="266" y="30"/>
                    <a:pt x="266" y="30"/>
                    <a:pt x="266" y="30"/>
                  </a:cubicBezTo>
                  <a:cubicBezTo>
                    <a:pt x="238" y="11"/>
                    <a:pt x="205" y="0"/>
                    <a:pt x="170" y="0"/>
                  </a:cubicBezTo>
                  <a:cubicBezTo>
                    <a:pt x="76" y="0"/>
                    <a:pt x="0" y="76"/>
                    <a:pt x="0" y="170"/>
                  </a:cubicBezTo>
                  <a:cubicBezTo>
                    <a:pt x="0" y="264"/>
                    <a:pt x="76" y="340"/>
                    <a:pt x="170" y="340"/>
                  </a:cubicBezTo>
                  <a:cubicBezTo>
                    <a:pt x="264" y="340"/>
                    <a:pt x="340" y="264"/>
                    <a:pt x="340" y="170"/>
                  </a:cubicBezTo>
                  <a:cubicBezTo>
                    <a:pt x="340" y="135"/>
                    <a:pt x="329" y="103"/>
                    <a:pt x="311" y="76"/>
                  </a:cubicBezTo>
                  <a:cubicBezTo>
                    <a:pt x="258" y="130"/>
                    <a:pt x="258" y="130"/>
                    <a:pt x="258" y="130"/>
                  </a:cubicBezTo>
                  <a:cubicBezTo>
                    <a:pt x="264" y="142"/>
                    <a:pt x="267" y="156"/>
                    <a:pt x="267" y="170"/>
                  </a:cubicBezTo>
                  <a:cubicBezTo>
                    <a:pt x="267" y="223"/>
                    <a:pt x="223" y="267"/>
                    <a:pt x="170" y="267"/>
                  </a:cubicBezTo>
                  <a:cubicBezTo>
                    <a:pt x="117" y="267"/>
                    <a:pt x="73" y="223"/>
                    <a:pt x="73" y="170"/>
                  </a:cubicBezTo>
                  <a:cubicBezTo>
                    <a:pt x="73" y="117"/>
                    <a:pt x="117" y="73"/>
                    <a:pt x="170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AU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92" y="0"/>
            <a:ext cx="14714842" cy="68658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528145" y="3290264"/>
            <a:ext cx="7549805" cy="3180434"/>
            <a:chOff x="5585170" y="3121354"/>
            <a:chExt cx="7549805" cy="3180434"/>
          </a:xfrm>
        </p:grpSpPr>
        <p:sp>
          <p:nvSpPr>
            <p:cNvPr id="5" name="矩形 4"/>
            <p:cNvSpPr/>
            <p:nvPr/>
          </p:nvSpPr>
          <p:spPr>
            <a:xfrm>
              <a:off x="5667375" y="3290253"/>
              <a:ext cx="7467600" cy="3011535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7395288" y="5387665"/>
              <a:ext cx="4509135" cy="1905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8" name="文本框 7"/>
            <p:cNvSpPr txBox="1"/>
            <p:nvPr/>
          </p:nvSpPr>
          <p:spPr>
            <a:xfrm>
              <a:off x="5585170" y="3121354"/>
              <a:ext cx="1581265" cy="28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925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6430" y="4280864"/>
              <a:ext cx="5371465" cy="8216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600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Conclusion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/>
        </p:nvSpPr>
        <p:spPr>
          <a:xfrm rot="5400000">
            <a:off x="-939124" y="1892977"/>
            <a:ext cx="5256447" cy="3378200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04" y="1262744"/>
            <a:ext cx="3257696" cy="43325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096001" y="972452"/>
            <a:ext cx="5155353" cy="1520900"/>
            <a:chOff x="1123767" y="1777246"/>
            <a:chExt cx="3866515" cy="1140674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1123767" y="1846647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Freeform 154"/>
            <p:cNvSpPr>
              <a:spLocks noChangeArrowheads="1"/>
            </p:cNvSpPr>
            <p:nvPr/>
          </p:nvSpPr>
          <p:spPr bwMode="auto">
            <a:xfrm>
              <a:off x="1287053" y="2030003"/>
              <a:ext cx="346075" cy="364852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defTabSz="1219200">
                <a:defRPr/>
              </a:pPr>
              <a:endParaRPr lang="zh-CN" altLang="en-US" sz="2400" kern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16272" y="1777246"/>
              <a:ext cx="2288381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defRPr/>
              </a:pPr>
              <a:r>
                <a:rPr lang="zh-CN" altLang="en-US" sz="2400" kern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Key Case Focus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9599" y="2188782"/>
              <a:ext cx="2930683" cy="72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>
                <a:lnSpc>
                  <a:spcPct val="130000"/>
                </a:lnSpc>
                <a:defRPr/>
              </a:pPr>
              <a:r>
                <a:rPr sz="1465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EU vs. Amazon case centers on an €887 million fine and competition law concerns in e-commerce..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96000" y="3023052"/>
            <a:ext cx="5104872" cy="1226895"/>
            <a:chOff x="1123767" y="3315195"/>
            <a:chExt cx="3828654" cy="920171"/>
          </a:xfrm>
        </p:grpSpPr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1123767" y="3397406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1" name="Group 3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567" y="3560918"/>
              <a:ext cx="371475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2078648" y="3315195"/>
              <a:ext cx="2538413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defRPr/>
              </a:pPr>
              <a:r>
                <a:rPr lang="zh-CN" altLang="en-US" sz="2400" kern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Tech Giants' Actions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21738" y="3726731"/>
              <a:ext cx="2930683" cy="50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>
                <a:lnSpc>
                  <a:spcPct val="130000"/>
                </a:lnSpc>
                <a:defRPr/>
              </a:pPr>
              <a:r>
                <a:rPr sz="1465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The case highlights tech giants' algorithm implementations and potential misuse of AI.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96001" y="5064885"/>
            <a:ext cx="5054391" cy="1529666"/>
            <a:chOff x="1123767" y="4846570"/>
            <a:chExt cx="3790793" cy="1147249"/>
          </a:xfrm>
        </p:grpSpPr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1123767" y="4846570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6" name="Group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329" y="5043420"/>
              <a:ext cx="390525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1983877" y="4853144"/>
              <a:ext cx="2930683" cy="1140675"/>
              <a:chOff x="4763129" y="277751"/>
              <a:chExt cx="2930683" cy="1140675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4819803" y="277751"/>
                <a:ext cx="2488882" cy="345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200">
                  <a:defRPr/>
                </a:pPr>
                <a:r>
                  <a:rPr lang="zh-CN" altLang="en-US" sz="2400" kern="0">
                    <a:solidFill>
                      <a:srgbClr val="C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Broader Implications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63129" y="689287"/>
                <a:ext cx="2930683" cy="729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>
                  <a:lnSpc>
                    <a:spcPct val="130000"/>
                  </a:lnSpc>
                  <a:defRPr/>
                </a:pPr>
                <a:r>
                  <a:rPr sz="1465" kern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Beyond Amazon and the EU, the case influences future regulatory actions against tech giants.</a:t>
                </a:r>
              </a:p>
            </p:txBody>
          </p:sp>
        </p:grpSp>
      </p:grpSp>
      <p:pic>
        <p:nvPicPr>
          <p:cNvPr id="21" name="图片 20" descr="图片包含 户外, 建筑物, 天空, 时钟&#10;&#10;已生成极高可信度的说明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/>
          <a:stretch>
            <a:fillRect/>
          </a:stretch>
        </p:blipFill>
        <p:spPr>
          <a:xfrm>
            <a:off x="1999132" y="1558507"/>
            <a:ext cx="2700839" cy="3584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10026" y="-1809"/>
            <a:ext cx="13502026" cy="39223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74000" y="3376726"/>
            <a:ext cx="1044000" cy="1044000"/>
            <a:chOff x="5526786" y="1431196"/>
            <a:chExt cx="1080000" cy="1080000"/>
          </a:xfrm>
        </p:grpSpPr>
        <p:sp>
          <p:nvSpPr>
            <p:cNvPr id="17" name="椭圆 16"/>
            <p:cNvSpPr/>
            <p:nvPr/>
          </p:nvSpPr>
          <p:spPr>
            <a:xfrm>
              <a:off x="5526786" y="1431196"/>
              <a:ext cx="1080000" cy="1080000"/>
            </a:xfrm>
            <a:prstGeom prst="ellipse">
              <a:avLst/>
            </a:prstGeom>
            <a:solidFill>
              <a:srgbClr val="161B22">
                <a:alpha val="85000"/>
              </a:srgbClr>
            </a:solidFill>
            <a:ln w="476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786" y="1629196"/>
              <a:ext cx="684000" cy="68400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2470860" y="4567283"/>
            <a:ext cx="7289501" cy="1533457"/>
            <a:chOff x="2470860" y="4652373"/>
            <a:chExt cx="7289501" cy="1533457"/>
          </a:xfrm>
        </p:grpSpPr>
        <p:grpSp>
          <p:nvGrpSpPr>
            <p:cNvPr id="2" name="组合 1"/>
            <p:cNvGrpSpPr/>
            <p:nvPr/>
          </p:nvGrpSpPr>
          <p:grpSpPr>
            <a:xfrm>
              <a:off x="2470860" y="4652499"/>
              <a:ext cx="7289501" cy="1533331"/>
              <a:chOff x="2470860" y="4652499"/>
              <a:chExt cx="7289501" cy="153333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470860" y="4652499"/>
                <a:ext cx="72895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4000">
                    <a:solidFill>
                      <a:schemeClr val="bg1"/>
                    </a:solidFill>
                    <a:cs typeface="+mn-ea"/>
                    <a:sym typeface="+mn-lt"/>
                  </a:rPr>
                  <a:t>通用商务工作商业模板</a:t>
                </a:r>
                <a:endParaRPr kumimoji="1" lang="zh-CN" altLang="en-US" sz="4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 flipV="1">
                <a:off x="5595511" y="6100550"/>
                <a:ext cx="1039562" cy="85280"/>
              </a:xfrm>
              <a:prstGeom prst="rect">
                <a:avLst/>
              </a:prstGeom>
              <a:solidFill>
                <a:srgbClr val="5252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797998" y="4652373"/>
              <a:ext cx="2612738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OPinions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08" r="24279"/>
          <a:stretch>
            <a:fillRect/>
          </a:stretch>
        </p:blipFill>
        <p:spPr>
          <a:xfrm>
            <a:off x="-23448" y="0"/>
            <a:ext cx="6064489" cy="691097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27850" y="428625"/>
            <a:ext cx="4294505" cy="4990732"/>
            <a:chOff x="6927848" y="787400"/>
            <a:chExt cx="4294747" cy="5137925"/>
          </a:xfrm>
        </p:grpSpPr>
        <p:grpSp>
          <p:nvGrpSpPr>
            <p:cNvPr id="12" name="1"/>
            <p:cNvGrpSpPr/>
            <p:nvPr/>
          </p:nvGrpSpPr>
          <p:grpSpPr bwMode="auto">
            <a:xfrm>
              <a:off x="8131184" y="926541"/>
              <a:ext cx="3068639" cy="836561"/>
              <a:chOff x="8115934" y="909708"/>
              <a:chExt cx="3068934" cy="835617"/>
            </a:xfrm>
          </p:grpSpPr>
          <p:sp>
            <p:nvSpPr>
              <p:cNvPr id="13" name="2"/>
              <p:cNvSpPr/>
              <p:nvPr/>
            </p:nvSpPr>
            <p:spPr>
              <a:xfrm>
                <a:off x="8124190" y="909708"/>
                <a:ext cx="2478783" cy="463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Eyad Ahmed</a:t>
                </a:r>
              </a:p>
            </p:txBody>
          </p:sp>
          <p:sp>
            <p:nvSpPr>
              <p:cNvPr id="14" name="2"/>
              <p:cNvSpPr txBox="1"/>
              <p:nvPr/>
            </p:nvSpPr>
            <p:spPr>
              <a:xfrm>
                <a:off x="8115934" y="1346725"/>
                <a:ext cx="3068934" cy="398600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1400">
                    <a:solidFill>
                      <a:srgbClr val="404040"/>
                    </a:solidFill>
                    <a:latin typeface="+mn-lt"/>
                    <a:ea typeface="+mn-ea"/>
                    <a:cs typeface="+mn-ea"/>
                    <a:sym typeface="+mn-lt"/>
                  </a:rPr>
                  <a:t>235421 (A-6)</a:t>
                </a:r>
              </a:p>
            </p:txBody>
          </p:sp>
        </p:grpSp>
        <p:sp>
          <p:nvSpPr>
            <p:cNvPr id="16" name="1"/>
            <p:cNvSpPr txBox="1">
              <a:spLocks noChangeArrowheads="1"/>
            </p:cNvSpPr>
            <p:nvPr/>
          </p:nvSpPr>
          <p:spPr bwMode="auto">
            <a:xfrm>
              <a:off x="6977060" y="787400"/>
              <a:ext cx="1154112" cy="9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8" name="1"/>
            <p:cNvGrpSpPr/>
            <p:nvPr/>
          </p:nvGrpSpPr>
          <p:grpSpPr bwMode="auto">
            <a:xfrm>
              <a:off x="7833902" y="2284980"/>
              <a:ext cx="3354800" cy="827052"/>
              <a:chOff x="7836318" y="2298233"/>
              <a:chExt cx="3353802" cy="826119"/>
            </a:xfrm>
          </p:grpSpPr>
          <p:sp>
            <p:nvSpPr>
              <p:cNvPr id="19" name="1"/>
              <p:cNvSpPr/>
              <p:nvPr/>
            </p:nvSpPr>
            <p:spPr>
              <a:xfrm>
                <a:off x="7836318" y="2298233"/>
                <a:ext cx="2590376" cy="473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Hossam Refaat 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1"/>
              <p:cNvSpPr txBox="1"/>
              <p:nvPr/>
            </p:nvSpPr>
            <p:spPr>
              <a:xfrm>
                <a:off x="8120808" y="2727396"/>
                <a:ext cx="3069312" cy="396956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1400">
                    <a:solidFill>
                      <a:srgbClr val="404040"/>
                    </a:solidFill>
                    <a:latin typeface="+mn-lt"/>
                    <a:ea typeface="+mn-ea"/>
                    <a:cs typeface="+mn-ea"/>
                    <a:sym typeface="+mn-lt"/>
                  </a:rPr>
                  <a:t>235438 (A-6)</a:t>
                </a:r>
                <a:endParaRPr lang="zh-CN" altLang="en-US" sz="140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2" name="1"/>
            <p:cNvSpPr txBox="1">
              <a:spLocks noChangeArrowheads="1"/>
            </p:cNvSpPr>
            <p:nvPr/>
          </p:nvSpPr>
          <p:spPr bwMode="auto">
            <a:xfrm>
              <a:off x="6989762" y="2179638"/>
              <a:ext cx="1329989" cy="9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4" name="1"/>
            <p:cNvGrpSpPr/>
            <p:nvPr/>
          </p:nvGrpSpPr>
          <p:grpSpPr bwMode="auto">
            <a:xfrm>
              <a:off x="7996599" y="3694119"/>
              <a:ext cx="3225996" cy="808566"/>
              <a:chOff x="7948625" y="3737467"/>
              <a:chExt cx="3225038" cy="809181"/>
            </a:xfrm>
          </p:grpSpPr>
          <p:sp>
            <p:nvSpPr>
              <p:cNvPr id="25" name="1"/>
              <p:cNvSpPr/>
              <p:nvPr/>
            </p:nvSpPr>
            <p:spPr>
              <a:xfrm>
                <a:off x="7948625" y="3737467"/>
                <a:ext cx="2317108" cy="474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Carlos Osama 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1"/>
              <p:cNvSpPr txBox="1"/>
              <p:nvPr/>
            </p:nvSpPr>
            <p:spPr>
              <a:xfrm>
                <a:off x="8104351" y="4148941"/>
                <a:ext cx="3069312" cy="397707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1400">
                    <a:solidFill>
                      <a:srgbClr val="404040"/>
                    </a:solidFill>
                    <a:latin typeface="+mn-lt"/>
                    <a:ea typeface="+mn-ea"/>
                    <a:cs typeface="+mn-ea"/>
                    <a:sym typeface="+mn-lt"/>
                  </a:rPr>
                  <a:t>237183 (A-9)</a:t>
                </a:r>
                <a:endParaRPr lang="zh-CN" altLang="en-US" sz="140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8" name="2"/>
            <p:cNvSpPr txBox="1">
              <a:spLocks noChangeArrowheads="1"/>
            </p:cNvSpPr>
            <p:nvPr/>
          </p:nvSpPr>
          <p:spPr bwMode="auto">
            <a:xfrm>
              <a:off x="6945310" y="3571875"/>
              <a:ext cx="1173162" cy="9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30" name="1"/>
            <p:cNvGrpSpPr/>
            <p:nvPr/>
          </p:nvGrpSpPr>
          <p:grpSpPr bwMode="auto">
            <a:xfrm>
              <a:off x="7834023" y="5065992"/>
              <a:ext cx="3290141" cy="859332"/>
              <a:chOff x="7767052" y="5139380"/>
              <a:chExt cx="3289163" cy="859986"/>
            </a:xfrm>
          </p:grpSpPr>
          <p:sp>
            <p:nvSpPr>
              <p:cNvPr id="31" name="1"/>
              <p:cNvSpPr/>
              <p:nvPr/>
            </p:nvSpPr>
            <p:spPr>
              <a:xfrm>
                <a:off x="7767052" y="5139380"/>
                <a:ext cx="2300051" cy="474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Amr Galal</a:t>
                </a:r>
              </a:p>
            </p:txBody>
          </p:sp>
          <p:sp>
            <p:nvSpPr>
              <p:cNvPr id="32" name="1"/>
              <p:cNvSpPr txBox="1"/>
              <p:nvPr/>
            </p:nvSpPr>
            <p:spPr>
              <a:xfrm>
                <a:off x="7986903" y="5601323"/>
                <a:ext cx="3069312" cy="398043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1400">
                    <a:solidFill>
                      <a:srgbClr val="404040"/>
                    </a:solidFill>
                    <a:latin typeface="+mn-lt"/>
                    <a:ea typeface="+mn-ea"/>
                    <a:cs typeface="+mn-ea"/>
                    <a:sym typeface="+mn-lt"/>
                  </a:rPr>
                  <a:t>235355 (A-5)</a:t>
                </a:r>
              </a:p>
            </p:txBody>
          </p:sp>
        </p:grpSp>
        <p:sp>
          <p:nvSpPr>
            <p:cNvPr id="34" name="1"/>
            <p:cNvSpPr txBox="1">
              <a:spLocks noChangeArrowheads="1"/>
            </p:cNvSpPr>
            <p:nvPr/>
          </p:nvSpPr>
          <p:spPr bwMode="auto">
            <a:xfrm>
              <a:off x="6927848" y="4964113"/>
              <a:ext cx="1233488" cy="94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zh-CN" alt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4" name="1"/>
          <p:cNvCxnSpPr/>
          <p:nvPr/>
        </p:nvCxnSpPr>
        <p:spPr>
          <a:xfrm flipH="1">
            <a:off x="6114730" y="4241104"/>
            <a:ext cx="5791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1"/>
          <p:cNvSpPr txBox="1">
            <a:spLocks noChangeArrowheads="1"/>
          </p:cNvSpPr>
          <p:nvPr/>
        </p:nvSpPr>
        <p:spPr bwMode="auto">
          <a:xfrm>
            <a:off x="6918323" y="5796210"/>
            <a:ext cx="1233488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5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05</a:t>
            </a:r>
            <a:endParaRPr lang="zh-CN" altLang="en-US" sz="54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" name="1"/>
          <p:cNvCxnSpPr/>
          <p:nvPr/>
        </p:nvCxnSpPr>
        <p:spPr>
          <a:xfrm flipH="1">
            <a:off x="6041070" y="5388549"/>
            <a:ext cx="5791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1"/>
          <p:cNvCxnSpPr/>
          <p:nvPr/>
        </p:nvCxnSpPr>
        <p:spPr>
          <a:xfrm flipH="1">
            <a:off x="6041070" y="3088579"/>
            <a:ext cx="5902960" cy="50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"/>
          <p:cNvCxnSpPr/>
          <p:nvPr/>
        </p:nvCxnSpPr>
        <p:spPr>
          <a:xfrm flipH="1">
            <a:off x="6041070" y="1570294"/>
            <a:ext cx="5902960" cy="50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"/>
          <p:cNvSpPr/>
          <p:nvPr/>
        </p:nvSpPr>
        <p:spPr>
          <a:xfrm>
            <a:off x="8013700" y="5917565"/>
            <a:ext cx="32086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Mohamed Osama</a:t>
            </a:r>
          </a:p>
        </p:txBody>
      </p:sp>
      <p:sp>
        <p:nvSpPr>
          <p:cNvPr id="23" name="1"/>
          <p:cNvSpPr txBox="1"/>
          <p:nvPr/>
        </p:nvSpPr>
        <p:spPr>
          <a:xfrm>
            <a:off x="8180878" y="6379211"/>
            <a:ext cx="3070051" cy="386346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1400">
                <a:solidFill>
                  <a:srgbClr val="404040"/>
                </a:solidFill>
                <a:latin typeface="+mn-lt"/>
                <a:ea typeface="+mn-ea"/>
                <a:cs typeface="+mn-ea"/>
                <a:sym typeface="+mn-lt"/>
              </a:rPr>
              <a:t>235296 (A-6)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16"/>
          <a:stretch>
            <a:fillRect/>
          </a:stretch>
        </p:blipFill>
        <p:spPr>
          <a:xfrm>
            <a:off x="-636892" y="0"/>
            <a:ext cx="12828892" cy="686580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214687" y="2337353"/>
            <a:ext cx="5762625" cy="2101297"/>
            <a:chOff x="6281737" y="3680378"/>
            <a:chExt cx="5762625" cy="2101297"/>
          </a:xfrm>
        </p:grpSpPr>
        <p:sp>
          <p:nvSpPr>
            <p:cNvPr id="5" name="矩形 4"/>
            <p:cNvSpPr/>
            <p:nvPr/>
          </p:nvSpPr>
          <p:spPr>
            <a:xfrm>
              <a:off x="6281737" y="3680378"/>
              <a:ext cx="5762625" cy="2101297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64770" y="5062585"/>
              <a:ext cx="1996560" cy="398780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Group : 19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092745" y="3928581"/>
              <a:ext cx="414060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 defTabSz="914400"/>
              <a:r>
                <a:rPr lang="en-US" altLang="zh-CN" sz="6000" spc="10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THANKS</a:t>
              </a:r>
              <a:endParaRPr lang="zh-CN" altLang="en-US" sz="2000" spc="10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图片包含 室内&#10;&#10;已生成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8" r="12816" b="11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87445" y="960120"/>
            <a:ext cx="5307330" cy="1322070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CONTENT</a:t>
            </a:r>
            <a:endParaRPr kumimoji="0" lang="zh-CN" altLang="en-US" sz="8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233680" y="2406699"/>
            <a:ext cx="12192000" cy="2838450"/>
            <a:chOff x="0" y="2558464"/>
            <a:chExt cx="12192000" cy="2838450"/>
          </a:xfrm>
        </p:grpSpPr>
        <p:sp>
          <p:nvSpPr>
            <p:cNvPr id="21" name="矩形 20"/>
            <p:cNvSpPr/>
            <p:nvPr/>
          </p:nvSpPr>
          <p:spPr>
            <a:xfrm>
              <a:off x="0" y="2558464"/>
              <a:ext cx="12192000" cy="2838450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893409" y="3105159"/>
              <a:ext cx="1711960" cy="1654810"/>
              <a:chOff x="1541311" y="3446247"/>
              <a:chExt cx="1711960" cy="1272106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679172" y="3446247"/>
                <a:ext cx="1436652" cy="92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2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1</a:t>
                </a:r>
                <a:endParaRPr kumimoji="0" lang="zh-CN" altLang="en-US" sz="720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1928189" y="4381748"/>
                <a:ext cx="80034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7" name="文本框 6"/>
              <p:cNvSpPr txBox="1">
                <a:spLocks noChangeArrowheads="1"/>
              </p:cNvSpPr>
              <p:nvPr/>
            </p:nvSpPr>
            <p:spPr bwMode="auto">
              <a:xfrm>
                <a:off x="1541311" y="4461589"/>
                <a:ext cx="1711960" cy="256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7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Introduction</a:t>
                </a:r>
                <a:endParaRPr kumimoji="0" lang="zh-CN" altLang="en-US" sz="1575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627643" y="3119122"/>
              <a:ext cx="1663437" cy="2001618"/>
              <a:chOff x="4899621" y="3443130"/>
              <a:chExt cx="1663437" cy="1538709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987340" y="3443130"/>
                <a:ext cx="1575718" cy="92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20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gency FB" panose="020B0503020202020204" pitchFamily="34" charset="0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3</a:t>
                </a: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375447" y="4384489"/>
                <a:ext cx="80034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1" name="文本框 10"/>
              <p:cNvSpPr txBox="1">
                <a:spLocks noChangeArrowheads="1"/>
              </p:cNvSpPr>
              <p:nvPr/>
            </p:nvSpPr>
            <p:spPr bwMode="auto">
              <a:xfrm>
                <a:off x="4899621" y="4447245"/>
                <a:ext cx="1503680" cy="534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7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Analysis of case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886772" y="3144522"/>
              <a:ext cx="1704975" cy="1615461"/>
              <a:chOff x="6772109" y="3462656"/>
              <a:chExt cx="1704975" cy="124185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6868102" y="3462656"/>
                <a:ext cx="1512986" cy="92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20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gency FB" panose="020B0503020202020204" pitchFamily="34" charset="0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4</a:t>
                </a: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7224001" y="4384058"/>
                <a:ext cx="80034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" name="文本框 14"/>
              <p:cNvSpPr txBox="1">
                <a:spLocks noChangeArrowheads="1"/>
              </p:cNvSpPr>
              <p:nvPr/>
            </p:nvSpPr>
            <p:spPr bwMode="auto">
              <a:xfrm>
                <a:off x="6772109" y="4447733"/>
                <a:ext cx="1704975" cy="2567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7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Discussion</a:t>
                </a: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228428" y="3119092"/>
              <a:ext cx="1558925" cy="1644647"/>
              <a:chOff x="8748556" y="3443107"/>
              <a:chExt cx="1558925" cy="1264294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8748556" y="3443107"/>
                <a:ext cx="1516678" cy="92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R="0" lvl="0" indent="0" algn="ctr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kumimoji="0" sz="7200" i="0" u="none" strike="noStrike" kern="0" cap="none" spc="0" normalizeH="0" baseline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gency FB" panose="020B0503020202020204" pitchFamily="34" charset="0"/>
                    <a:cs typeface="+mn-ea"/>
                  </a:defRPr>
                </a:lvl1pPr>
              </a:lstStyle>
              <a:p>
                <a:r>
                  <a:rPr lang="en-US" altLang="zh-CN" dirty="0"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5</a:t>
                </a:r>
                <a:endParaRPr lang="zh-CN" altLang="en-US" dirty="0"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9106931" y="4407789"/>
                <a:ext cx="800340" cy="1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文本框 18"/>
              <p:cNvSpPr txBox="1">
                <a:spLocks noChangeArrowheads="1"/>
              </p:cNvSpPr>
              <p:nvPr/>
            </p:nvSpPr>
            <p:spPr bwMode="auto">
              <a:xfrm>
                <a:off x="8748556" y="4450639"/>
                <a:ext cx="1558925" cy="256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7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Conclusion</a:t>
                </a:r>
              </a:p>
            </p:txBody>
          </p:sp>
        </p:grpSp>
      </p:grpSp>
      <p:sp>
        <p:nvSpPr>
          <p:cNvPr id="22" name="文本框 8"/>
          <p:cNvSpPr txBox="1"/>
          <p:nvPr/>
        </p:nvSpPr>
        <p:spPr>
          <a:xfrm>
            <a:off x="2370942" y="2953387"/>
            <a:ext cx="157571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7200" i="0" u="none" strike="noStrike" kern="0" cap="none" spc="0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zh-CN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3" name="直接连接符 9"/>
          <p:cNvCxnSpPr/>
          <p:nvPr/>
        </p:nvCxnSpPr>
        <p:spPr>
          <a:xfrm>
            <a:off x="2750794" y="4170327"/>
            <a:ext cx="800340" cy="1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sp>
        <p:nvSpPr>
          <p:cNvPr id="24" name="文本框 10"/>
          <p:cNvSpPr txBox="1">
            <a:spLocks noChangeArrowheads="1"/>
          </p:cNvSpPr>
          <p:nvPr/>
        </p:nvSpPr>
        <p:spPr bwMode="auto">
          <a:xfrm>
            <a:off x="2469515" y="4277995"/>
            <a:ext cx="1438275" cy="3340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575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Background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92" y="0"/>
            <a:ext cx="14714842" cy="68658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62550" y="3121354"/>
            <a:ext cx="7467600" cy="3247744"/>
            <a:chOff x="5162550" y="3121354"/>
            <a:chExt cx="7467600" cy="3247744"/>
          </a:xfrm>
        </p:grpSpPr>
        <p:sp>
          <p:nvSpPr>
            <p:cNvPr id="5" name="矩形 4"/>
            <p:cNvSpPr/>
            <p:nvPr/>
          </p:nvSpPr>
          <p:spPr>
            <a:xfrm>
              <a:off x="5162550" y="3357563"/>
              <a:ext cx="7467600" cy="3011535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80910" y="5463869"/>
              <a:ext cx="349821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What is the case about ?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395288" y="5387664"/>
              <a:ext cx="3101262" cy="1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8" name="文本框 7"/>
            <p:cNvSpPr txBox="1"/>
            <p:nvPr/>
          </p:nvSpPr>
          <p:spPr>
            <a:xfrm>
              <a:off x="5585170" y="3121354"/>
              <a:ext cx="1581265" cy="285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925" b="1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lang="zh-CN" altLang="en-US" sz="17925" b="1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617970" y="4312614"/>
              <a:ext cx="551370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400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INTRODUCTION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700000">
            <a:off x="5380365" y="1764738"/>
            <a:ext cx="1398111" cy="139811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6600094" y="2984467"/>
            <a:ext cx="1398111" cy="139811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 rot="2700000">
            <a:off x="5421729" y="4162834"/>
            <a:ext cx="1398111" cy="139811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4191851" y="2953251"/>
            <a:ext cx="1398111" cy="139811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2888" y="2135133"/>
            <a:ext cx="563683" cy="64633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65969" y="3411617"/>
            <a:ext cx="787547" cy="64633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1492" y="3348583"/>
            <a:ext cx="722381" cy="64633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W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52168" y="4528491"/>
            <a:ext cx="520843" cy="646331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O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863205" y="4231640"/>
            <a:ext cx="4332605" cy="1839966"/>
            <a:chOff x="6197133" y="5573966"/>
            <a:chExt cx="3249455" cy="1078540"/>
          </a:xfrm>
        </p:grpSpPr>
        <p:sp>
          <p:nvSpPr>
            <p:cNvPr id="11" name="文本框 10"/>
            <p:cNvSpPr txBox="1"/>
            <p:nvPr/>
          </p:nvSpPr>
          <p:spPr>
            <a:xfrm>
              <a:off x="6197133" y="5943426"/>
              <a:ext cx="2930683" cy="70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 defTabSz="1219200"/>
              <a:r>
                <a:rPr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Understanding these cases is crucial for IT professionals to grasp legal and regulatory dynamics, influence industry norms, and anticipate regulatory changes.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TextBox 76"/>
            <p:cNvSpPr txBox="1"/>
            <p:nvPr/>
          </p:nvSpPr>
          <p:spPr>
            <a:xfrm>
              <a:off x="6285716" y="5573966"/>
              <a:ext cx="3160872" cy="43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 defTabSz="1219200"/>
              <a:r>
                <a:rPr lang="en-US" altLang="zh-CN" sz="2135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Significance of Legal Cases for IT Professionals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75910" y="1936463"/>
            <a:ext cx="3907577" cy="1422253"/>
            <a:chOff x="6206844" y="3852369"/>
            <a:chExt cx="2930683" cy="1066690"/>
          </a:xfrm>
        </p:grpSpPr>
        <p:sp>
          <p:nvSpPr>
            <p:cNvPr id="14" name="文本框 13"/>
            <p:cNvSpPr txBox="1"/>
            <p:nvPr/>
          </p:nvSpPr>
          <p:spPr>
            <a:xfrm>
              <a:off x="6206844" y="4221829"/>
              <a:ext cx="2930683" cy="69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 defTabSz="1219200"/>
              <a:r>
                <a:rPr 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</a:t>
              </a:r>
              <a:r>
                <a:rPr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mazon LLC faces ongoing legal disputes with the EU over competition, data privacy, and taxes.</a:t>
              </a:r>
            </a:p>
          </p:txBody>
        </p:sp>
        <p:sp>
          <p:nvSpPr>
            <p:cNvPr id="15" name="TextBox 76"/>
            <p:cNvSpPr txBox="1"/>
            <p:nvPr/>
          </p:nvSpPr>
          <p:spPr>
            <a:xfrm>
              <a:off x="6206844" y="3852369"/>
              <a:ext cx="243506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 defTabSz="1219200"/>
              <a:r>
                <a:rPr lang="en-US" altLang="zh-CN" sz="2135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Amazon's Legal Battles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8444" y="4231926"/>
            <a:ext cx="3907577" cy="1422253"/>
            <a:chOff x="-282799" y="5573966"/>
            <a:chExt cx="2930683" cy="1066690"/>
          </a:xfrm>
        </p:grpSpPr>
        <p:sp>
          <p:nvSpPr>
            <p:cNvPr id="17" name="文本框 16"/>
            <p:cNvSpPr txBox="1"/>
            <p:nvPr/>
          </p:nvSpPr>
          <p:spPr>
            <a:xfrm>
              <a:off x="-282799" y="5943426"/>
              <a:ext cx="2930683" cy="697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 defTabSz="1219200"/>
              <a:r>
                <a:rPr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Analyzing such cases provides insights beyond legal interest, impacting business strategies and career trajectories in the tech industry.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8" name="TextBox 76"/>
            <p:cNvSpPr txBox="1"/>
            <p:nvPr/>
          </p:nvSpPr>
          <p:spPr>
            <a:xfrm>
              <a:off x="781123" y="5573966"/>
              <a:ext cx="177798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 defTabSz="1219200"/>
              <a:r>
                <a:rPr lang="en-US" altLang="zh-CN" sz="2135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Beyond Law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1312" y="1936463"/>
            <a:ext cx="3907790" cy="1142853"/>
            <a:chOff x="-220648" y="3852369"/>
            <a:chExt cx="2930843" cy="857140"/>
          </a:xfrm>
        </p:grpSpPr>
        <p:sp>
          <p:nvSpPr>
            <p:cNvPr id="20" name="文本框 19"/>
            <p:cNvSpPr txBox="1"/>
            <p:nvPr/>
          </p:nvSpPr>
          <p:spPr>
            <a:xfrm>
              <a:off x="-220648" y="4221829"/>
              <a:ext cx="2930683" cy="487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100" b="0" i="0" u="none" strike="noStrike" cap="none" spc="0" normalizeH="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 defTabSz="1219200"/>
              <a:r>
                <a:rPr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Tech world moves quickly, leading to frequent legal challenges for tech companies.</a:t>
              </a:r>
              <a:r>
                <a:rPr lang="zh-CN" altLang="en-US" sz="14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endPara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TextBox 76"/>
            <p:cNvSpPr txBox="1"/>
            <p:nvPr/>
          </p:nvSpPr>
          <p:spPr>
            <a:xfrm>
              <a:off x="341327" y="3852369"/>
              <a:ext cx="2368868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 defTabSz="1219200"/>
              <a:r>
                <a:rPr lang="en-US" altLang="zh-CN" sz="2135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Rapid Tech Evolution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92" y="0"/>
            <a:ext cx="14714842" cy="68658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62550" y="3121354"/>
            <a:ext cx="7467600" cy="3247744"/>
            <a:chOff x="5162550" y="3121354"/>
            <a:chExt cx="7467600" cy="3247744"/>
          </a:xfrm>
        </p:grpSpPr>
        <p:sp>
          <p:nvSpPr>
            <p:cNvPr id="5" name="矩形 4"/>
            <p:cNvSpPr/>
            <p:nvPr/>
          </p:nvSpPr>
          <p:spPr>
            <a:xfrm>
              <a:off x="5162550" y="3357563"/>
              <a:ext cx="7467600" cy="3011535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280735" y="5463872"/>
              <a:ext cx="3330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CLICK HERE TO ADD YOUR TITLE</a:t>
              </a: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395288" y="5370520"/>
              <a:ext cx="3575685" cy="17145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8" name="文本框 7"/>
            <p:cNvSpPr txBox="1"/>
            <p:nvPr/>
          </p:nvSpPr>
          <p:spPr>
            <a:xfrm>
              <a:off x="5585170" y="3121354"/>
              <a:ext cx="1581265" cy="285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925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lang="zh-CN" altLang="en-US" sz="17925" b="1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70345" y="4357064"/>
              <a:ext cx="5244465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400" kern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Background</a:t>
              </a:r>
              <a:endParaRPr lang="en-US" altLang="zh-CN" sz="6600" b="1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/>
          <p:nvPr/>
        </p:nvSpPr>
        <p:spPr>
          <a:xfrm rot="5400000">
            <a:off x="-939124" y="1892977"/>
            <a:ext cx="5256447" cy="3378200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04" y="1262744"/>
            <a:ext cx="3257696" cy="43325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038629" y="972452"/>
            <a:ext cx="6212725" cy="1185450"/>
            <a:chOff x="330738" y="1777246"/>
            <a:chExt cx="4659544" cy="889087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330738" y="1950371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Freeform 154"/>
            <p:cNvSpPr>
              <a:spLocks noChangeArrowheads="1"/>
            </p:cNvSpPr>
            <p:nvPr/>
          </p:nvSpPr>
          <p:spPr bwMode="auto">
            <a:xfrm>
              <a:off x="531629" y="2114739"/>
              <a:ext cx="346075" cy="364852"/>
            </a:xfrm>
            <a:custGeom>
              <a:avLst/>
              <a:gdLst>
                <a:gd name="T0" fmla="*/ 346 w 355"/>
                <a:gd name="T1" fmla="*/ 132 h 487"/>
                <a:gd name="T2" fmla="*/ 346 w 355"/>
                <a:gd name="T3" fmla="*/ 132 h 487"/>
                <a:gd name="T4" fmla="*/ 116 w 355"/>
                <a:gd name="T5" fmla="*/ 17 h 487"/>
                <a:gd name="T6" fmla="*/ 9 w 355"/>
                <a:gd name="T7" fmla="*/ 53 h 487"/>
                <a:gd name="T8" fmla="*/ 0 w 355"/>
                <a:gd name="T9" fmla="*/ 79 h 487"/>
                <a:gd name="T10" fmla="*/ 9 w 355"/>
                <a:gd name="T11" fmla="*/ 345 h 487"/>
                <a:gd name="T12" fmla="*/ 18 w 355"/>
                <a:gd name="T13" fmla="*/ 363 h 487"/>
                <a:gd name="T14" fmla="*/ 222 w 355"/>
                <a:gd name="T15" fmla="*/ 486 h 487"/>
                <a:gd name="T16" fmla="*/ 231 w 355"/>
                <a:gd name="T17" fmla="*/ 486 h 487"/>
                <a:gd name="T18" fmla="*/ 240 w 355"/>
                <a:gd name="T19" fmla="*/ 486 h 487"/>
                <a:gd name="T20" fmla="*/ 248 w 355"/>
                <a:gd name="T21" fmla="*/ 478 h 487"/>
                <a:gd name="T22" fmla="*/ 248 w 355"/>
                <a:gd name="T23" fmla="*/ 203 h 487"/>
                <a:gd name="T24" fmla="*/ 240 w 355"/>
                <a:gd name="T25" fmla="*/ 185 h 487"/>
                <a:gd name="T26" fmla="*/ 44 w 355"/>
                <a:gd name="T27" fmla="*/ 70 h 487"/>
                <a:gd name="T28" fmla="*/ 71 w 355"/>
                <a:gd name="T29" fmla="*/ 53 h 487"/>
                <a:gd name="T30" fmla="*/ 107 w 355"/>
                <a:gd name="T31" fmla="*/ 44 h 487"/>
                <a:gd name="T32" fmla="*/ 301 w 355"/>
                <a:gd name="T33" fmla="*/ 150 h 487"/>
                <a:gd name="T34" fmla="*/ 310 w 355"/>
                <a:gd name="T35" fmla="*/ 159 h 487"/>
                <a:gd name="T36" fmla="*/ 310 w 355"/>
                <a:gd name="T37" fmla="*/ 425 h 487"/>
                <a:gd name="T38" fmla="*/ 328 w 355"/>
                <a:gd name="T39" fmla="*/ 442 h 487"/>
                <a:gd name="T40" fmla="*/ 354 w 355"/>
                <a:gd name="T41" fmla="*/ 425 h 487"/>
                <a:gd name="T42" fmla="*/ 354 w 355"/>
                <a:gd name="T43" fmla="*/ 141 h 487"/>
                <a:gd name="T44" fmla="*/ 346 w 355"/>
                <a:gd name="T45" fmla="*/ 132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5" h="487">
                  <a:moveTo>
                    <a:pt x="346" y="132"/>
                  </a:moveTo>
                  <a:lnTo>
                    <a:pt x="346" y="132"/>
                  </a:lnTo>
                  <a:cubicBezTo>
                    <a:pt x="116" y="17"/>
                    <a:pt x="116" y="17"/>
                    <a:pt x="116" y="17"/>
                  </a:cubicBezTo>
                  <a:cubicBezTo>
                    <a:pt x="89" y="0"/>
                    <a:pt x="27" y="25"/>
                    <a:pt x="9" y="53"/>
                  </a:cubicBezTo>
                  <a:cubicBezTo>
                    <a:pt x="0" y="70"/>
                    <a:pt x="0" y="79"/>
                    <a:pt x="0" y="79"/>
                  </a:cubicBezTo>
                  <a:cubicBezTo>
                    <a:pt x="9" y="345"/>
                    <a:pt x="9" y="345"/>
                    <a:pt x="9" y="345"/>
                  </a:cubicBezTo>
                  <a:cubicBezTo>
                    <a:pt x="9" y="345"/>
                    <a:pt x="18" y="354"/>
                    <a:pt x="18" y="363"/>
                  </a:cubicBezTo>
                  <a:cubicBezTo>
                    <a:pt x="36" y="363"/>
                    <a:pt x="222" y="486"/>
                    <a:pt x="222" y="486"/>
                  </a:cubicBezTo>
                  <a:cubicBezTo>
                    <a:pt x="231" y="486"/>
                    <a:pt x="231" y="486"/>
                    <a:pt x="231" y="486"/>
                  </a:cubicBezTo>
                  <a:cubicBezTo>
                    <a:pt x="240" y="486"/>
                    <a:pt x="240" y="486"/>
                    <a:pt x="240" y="486"/>
                  </a:cubicBezTo>
                  <a:cubicBezTo>
                    <a:pt x="248" y="486"/>
                    <a:pt x="248" y="478"/>
                    <a:pt x="248" y="478"/>
                  </a:cubicBezTo>
                  <a:cubicBezTo>
                    <a:pt x="248" y="203"/>
                    <a:pt x="248" y="203"/>
                    <a:pt x="248" y="203"/>
                  </a:cubicBezTo>
                  <a:cubicBezTo>
                    <a:pt x="248" y="194"/>
                    <a:pt x="248" y="194"/>
                    <a:pt x="240" y="185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53" y="61"/>
                    <a:pt x="71" y="53"/>
                  </a:cubicBezTo>
                  <a:cubicBezTo>
                    <a:pt x="89" y="44"/>
                    <a:pt x="97" y="44"/>
                    <a:pt x="107" y="44"/>
                  </a:cubicBezTo>
                  <a:cubicBezTo>
                    <a:pt x="107" y="44"/>
                    <a:pt x="293" y="150"/>
                    <a:pt x="301" y="150"/>
                  </a:cubicBezTo>
                  <a:cubicBezTo>
                    <a:pt x="310" y="159"/>
                    <a:pt x="310" y="159"/>
                    <a:pt x="310" y="159"/>
                  </a:cubicBezTo>
                  <a:cubicBezTo>
                    <a:pt x="310" y="168"/>
                    <a:pt x="310" y="425"/>
                    <a:pt x="310" y="425"/>
                  </a:cubicBezTo>
                  <a:cubicBezTo>
                    <a:pt x="310" y="433"/>
                    <a:pt x="319" y="442"/>
                    <a:pt x="328" y="442"/>
                  </a:cubicBezTo>
                  <a:cubicBezTo>
                    <a:pt x="337" y="442"/>
                    <a:pt x="354" y="433"/>
                    <a:pt x="354" y="425"/>
                  </a:cubicBezTo>
                  <a:cubicBezTo>
                    <a:pt x="354" y="141"/>
                    <a:pt x="354" y="141"/>
                    <a:pt x="354" y="141"/>
                  </a:cubicBezTo>
                  <a:lnTo>
                    <a:pt x="346" y="132"/>
                  </a:lnTo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defTabSz="1219200">
                <a:defRPr/>
              </a:pPr>
              <a:endParaRPr lang="zh-CN" altLang="en-US" sz="2400" kern="0" dirty="0">
                <a:solidFill>
                  <a:prstClr val="black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116317" y="1777246"/>
              <a:ext cx="178181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9599" y="2188782"/>
              <a:ext cx="2930683" cy="26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>
                <a:lnSpc>
                  <a:spcPct val="130000"/>
                </a:lnSpc>
                <a:defRPr/>
              </a:pPr>
              <a:endParaRPr lang="en-US" altLang="zh-CN" sz="1465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04509" y="2953941"/>
            <a:ext cx="6251873" cy="1114070"/>
            <a:chOff x="263516" y="3312507"/>
            <a:chExt cx="4688905" cy="835552"/>
          </a:xfrm>
        </p:grpSpPr>
        <p:sp>
          <p:nvSpPr>
            <p:cNvPr id="10" name="Oval 16"/>
            <p:cNvSpPr>
              <a:spLocks noChangeArrowheads="1"/>
            </p:cNvSpPr>
            <p:nvPr/>
          </p:nvSpPr>
          <p:spPr bwMode="auto">
            <a:xfrm>
              <a:off x="263516" y="3432097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1" name="Group 3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827" y="3594526"/>
              <a:ext cx="371475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1030135" y="3312507"/>
              <a:ext cx="3512134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defRPr/>
              </a:pPr>
              <a:r>
                <a:rPr lang="en-US" altLang="zh-CN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The</a:t>
              </a:r>
              <a:r>
                <a:rPr lang="zh-CN" altLang="en-US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Nature</a:t>
              </a:r>
              <a:r>
                <a:rPr lang="zh-CN" altLang="en-US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of</a:t>
              </a:r>
              <a:r>
                <a:rPr lang="zh-CN" altLang="en-US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 </a:t>
              </a:r>
              <a:r>
                <a:rPr lang="en-US" altLang="zh-CN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The Technology</a:t>
              </a:r>
              <a:endParaRPr lang="zh-CN" altLang="en-US" sz="2400" kern="0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21738" y="3726731"/>
              <a:ext cx="2930683" cy="266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>
                <a:lnSpc>
                  <a:spcPct val="130000"/>
                </a:lnSpc>
                <a:defRPr/>
              </a:pPr>
              <a:endParaRPr lang="en-US" altLang="zh-CN" sz="1465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78400" y="4978644"/>
            <a:ext cx="6476792" cy="1218299"/>
            <a:chOff x="56966" y="4795891"/>
            <a:chExt cx="4857594" cy="913723"/>
          </a:xfrm>
        </p:grpSpPr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56966" y="4993652"/>
              <a:ext cx="711200" cy="7159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 defTabSz="1219200" eaLnBrk="1" hangingPunct="1">
                <a:defRPr/>
              </a:pPr>
              <a:endParaRPr lang="en-US" altLang="zh-CN" sz="15600" kern="0">
                <a:solidFill>
                  <a:prstClr val="whit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6" name="Group 2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303" y="5199393"/>
              <a:ext cx="390525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组合 16"/>
            <p:cNvGrpSpPr/>
            <p:nvPr/>
          </p:nvGrpSpPr>
          <p:grpSpPr>
            <a:xfrm>
              <a:off x="981589" y="4795891"/>
              <a:ext cx="3932971" cy="735016"/>
              <a:chOff x="3760841" y="220498"/>
              <a:chExt cx="3932971" cy="73501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3760841" y="220498"/>
                <a:ext cx="2345916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200">
                  <a:defRPr/>
                </a:pPr>
                <a:r>
                  <a:rPr lang="en-US" altLang="zh-CN" sz="2400" kern="0" dirty="0">
                    <a:solidFill>
                      <a:srgbClr val="C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Alleged</a:t>
                </a:r>
                <a:r>
                  <a:rPr lang="zh-CN" altLang="en-US" sz="2400" kern="0" dirty="0">
                    <a:solidFill>
                      <a:srgbClr val="C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 </a:t>
                </a:r>
                <a:r>
                  <a:rPr lang="en-US" altLang="zh-CN" sz="2400" kern="0" dirty="0">
                    <a:solidFill>
                      <a:srgbClr val="C00000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Violation</a:t>
                </a:r>
                <a:endParaRPr lang="zh-CN" altLang="en-US" sz="2400" kern="0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4763129" y="689287"/>
                <a:ext cx="2930683" cy="266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>
                  <a:lnSpc>
                    <a:spcPct val="130000"/>
                  </a:lnSpc>
                  <a:defRPr/>
                </a:pPr>
                <a:endParaRPr lang="en-US" altLang="zh-CN" sz="1465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21" name="图片 20" descr="图片包含 户外, 建筑物, 天空, 时钟&#10;&#10;已生成极高可信度的说明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5"/>
          <a:stretch>
            <a:fillRect/>
          </a:stretch>
        </p:blipFill>
        <p:spPr>
          <a:xfrm>
            <a:off x="1999132" y="1558507"/>
            <a:ext cx="2700839" cy="35843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F354D3-1765-EFEB-99AD-AB7AF242E6EC}"/>
              </a:ext>
            </a:extLst>
          </p:cNvPr>
          <p:cNvSpPr txBox="1"/>
          <p:nvPr/>
        </p:nvSpPr>
        <p:spPr>
          <a:xfrm>
            <a:off x="6096000" y="3350682"/>
            <a:ext cx="59112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nature of the technology involved in the Amazon versus the European Union case is demonstrated through Amazon’s data algorithms and analytics which are highly advanced. As a result, Amazon collects and stores its customer's data from its platform. This technology is used by Amazon to analyze data in its favor. 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86EE9-05C7-1696-9D62-F719E1AFF7C0}"/>
              </a:ext>
            </a:extLst>
          </p:cNvPr>
          <p:cNvSpPr txBox="1"/>
          <p:nvPr/>
        </p:nvSpPr>
        <p:spPr>
          <a:xfrm>
            <a:off x="5926667" y="1387342"/>
            <a:ext cx="61914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 European Union accused Amazon of using the marketplace sellers’ data without their </a:t>
            </a:r>
            <a:r>
              <a:rPr lang="en-US" sz="1600" b="1" dirty="0"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approval</a:t>
            </a:r>
            <a:r>
              <a:rPr lang="en-US" sz="16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in 2019 and started a legal investigation. In 2020, the Commission </a:t>
            </a:r>
            <a:r>
              <a:rPr lang="en-US" sz="1600" b="1" dirty="0"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found </a:t>
            </a:r>
            <a:r>
              <a:rPr lang="en-US" sz="16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that Amazon exploited the seller’s </a:t>
            </a:r>
            <a:r>
              <a:rPr lang="en-US" sz="1600" b="1" dirty="0"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private</a:t>
            </a:r>
            <a:r>
              <a:rPr lang="en-US" sz="16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data to the advantage of its retail strategies which has negatively affected competition.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B8E093-2340-4976-6C25-8076384F8AE9}"/>
              </a:ext>
            </a:extLst>
          </p:cNvPr>
          <p:cNvSpPr txBox="1"/>
          <p:nvPr/>
        </p:nvSpPr>
        <p:spPr>
          <a:xfrm>
            <a:off x="6453403" y="5382011"/>
            <a:ext cx="50017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400" b="1" dirty="0"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Amazon exploited the seller’s data.</a:t>
            </a:r>
          </a:p>
          <a:p>
            <a:endParaRPr lang="en-US" sz="1400" b="1" dirty="0">
              <a:latin typeface="Bahnschrift Light" panose="020B0502040204020203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4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2)     Amazon abused</a:t>
            </a:r>
            <a:r>
              <a:rPr lang="en-US" sz="1400" b="1" dirty="0"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its</a:t>
            </a:r>
            <a:r>
              <a:rPr lang="en-US" sz="14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market control which negatively affected competition</a:t>
            </a:r>
            <a:r>
              <a:rPr lang="en-US" sz="1800" b="1" dirty="0">
                <a:effectLst/>
                <a:latin typeface="Bahnschrift Light" panose="020B0502040204020203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AutoNum type="arabicParenR"/>
            </a:pPr>
            <a:endParaRPr lang="en-US" sz="1800" b="1" dirty="0">
              <a:latin typeface="Bahnschrift Light" panose="020B0502040204020203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C422F-194C-1EB4-FF48-5FF9EAF4C7D2}"/>
              </a:ext>
            </a:extLst>
          </p:cNvPr>
          <p:cNvSpPr txBox="1"/>
          <p:nvPr/>
        </p:nvSpPr>
        <p:spPr>
          <a:xfrm>
            <a:off x="6197600" y="972452"/>
            <a:ext cx="42736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0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Parties involved in the case</a:t>
            </a:r>
            <a:endParaRPr lang="zh-CN" altLang="en-US" sz="2400" kern="0" dirty="0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92" y="0"/>
            <a:ext cx="14714842" cy="68658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62550" y="3121354"/>
            <a:ext cx="7467600" cy="3247744"/>
            <a:chOff x="5162550" y="3121354"/>
            <a:chExt cx="7467600" cy="3247744"/>
          </a:xfrm>
        </p:grpSpPr>
        <p:sp>
          <p:nvSpPr>
            <p:cNvPr id="5" name="矩形 4"/>
            <p:cNvSpPr/>
            <p:nvPr/>
          </p:nvSpPr>
          <p:spPr>
            <a:xfrm>
              <a:off x="5162550" y="3357563"/>
              <a:ext cx="7467600" cy="3011535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395288" y="5387664"/>
              <a:ext cx="3101262" cy="1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8" name="文本框 7"/>
            <p:cNvSpPr txBox="1"/>
            <p:nvPr/>
          </p:nvSpPr>
          <p:spPr>
            <a:xfrm>
              <a:off x="5585170" y="3121354"/>
              <a:ext cx="1581265" cy="2850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925" b="1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lang="zh-CN" altLang="en-US" sz="17925" b="1" dirty="0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737985" y="4280864"/>
              <a:ext cx="476504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600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Analysis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/>
          <p:nvPr/>
        </p:nvSpPr>
        <p:spPr>
          <a:xfrm>
            <a:off x="1562328" y="1737500"/>
            <a:ext cx="2400761" cy="241453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6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Oval 5"/>
          <p:cNvSpPr/>
          <p:nvPr/>
        </p:nvSpPr>
        <p:spPr>
          <a:xfrm>
            <a:off x="8229601" y="1737995"/>
            <a:ext cx="2400761" cy="2414539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6600" b="0" i="0" u="none" strike="noStrike" kern="0" cap="none" spc="0" normalizeH="0" baseline="0" noProof="0">
              <a:ln>
                <a:noFill/>
              </a:ln>
              <a:solidFill>
                <a:srgbClr val="309060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" name="Group 28"/>
          <p:cNvGrpSpPr/>
          <p:nvPr/>
        </p:nvGrpSpPr>
        <p:grpSpPr>
          <a:xfrm flipH="1">
            <a:off x="9039326" y="2411512"/>
            <a:ext cx="782575" cy="1017347"/>
            <a:chOff x="6421904" y="4798576"/>
            <a:chExt cx="299494" cy="389342"/>
          </a:xfrm>
          <a:solidFill>
            <a:sysClr val="window" lastClr="FFFFFF"/>
          </a:solidFill>
        </p:grpSpPr>
        <p:sp>
          <p:nvSpPr>
            <p:cNvPr id="6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0906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0906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87250" y="4310381"/>
            <a:ext cx="2700655" cy="2031264"/>
            <a:chOff x="3451350" y="3976460"/>
            <a:chExt cx="2025491" cy="1523448"/>
          </a:xfrm>
        </p:grpSpPr>
        <p:sp>
          <p:nvSpPr>
            <p:cNvPr id="9" name="文本框 8"/>
            <p:cNvSpPr txBox="1"/>
            <p:nvPr/>
          </p:nvSpPr>
          <p:spPr>
            <a:xfrm>
              <a:off x="3451350" y="4383102"/>
              <a:ext cx="2025086" cy="11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30000"/>
                </a:lnSpc>
              </a:pP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Amazon breached EU data protection laws (GDPR) by collecting user data without proper consent, resulting in an €887 million fine.</a:t>
              </a:r>
            </a:p>
          </p:txBody>
        </p:sp>
        <p:sp>
          <p:nvSpPr>
            <p:cNvPr id="10" name="TextBox 76"/>
            <p:cNvSpPr txBox="1"/>
            <p:nvPr/>
          </p:nvSpPr>
          <p:spPr>
            <a:xfrm>
              <a:off x="3568031" y="3976460"/>
              <a:ext cx="1908810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1219200"/>
              <a:r>
                <a:rPr lang="en-US" altLang="zh-CN" sz="2135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Legal Accusations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571953" y="4310381"/>
            <a:ext cx="2700115" cy="1751864"/>
            <a:chOff x="3451350" y="3976460"/>
            <a:chExt cx="2025086" cy="1313898"/>
          </a:xfrm>
        </p:grpSpPr>
        <p:sp>
          <p:nvSpPr>
            <p:cNvPr id="12" name="文本框 11"/>
            <p:cNvSpPr txBox="1"/>
            <p:nvPr/>
          </p:nvSpPr>
          <p:spPr>
            <a:xfrm>
              <a:off x="3451350" y="4383102"/>
              <a:ext cx="2025086" cy="907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30000"/>
                </a:lnSpc>
              </a:pP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Amazon denied data breaches but was found to be using seller data, claiming it was for supporting small businesses.</a:t>
              </a:r>
            </a:p>
          </p:txBody>
        </p:sp>
        <p:sp>
          <p:nvSpPr>
            <p:cNvPr id="13" name="TextBox 76"/>
            <p:cNvSpPr txBox="1"/>
            <p:nvPr/>
          </p:nvSpPr>
          <p:spPr>
            <a:xfrm>
              <a:off x="3567876" y="3976460"/>
              <a:ext cx="1777986" cy="315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1219200"/>
              <a:r>
                <a:rPr lang="en-US" altLang="zh-CN" sz="2135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EU Arguments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085585" y="4310381"/>
            <a:ext cx="2747010" cy="2090955"/>
            <a:chOff x="3451350" y="3976460"/>
            <a:chExt cx="2060257" cy="1568216"/>
          </a:xfrm>
        </p:grpSpPr>
        <p:sp>
          <p:nvSpPr>
            <p:cNvPr id="15" name="文本框 14"/>
            <p:cNvSpPr txBox="1"/>
            <p:nvPr/>
          </p:nvSpPr>
          <p:spPr>
            <a:xfrm>
              <a:off x="3451350" y="4427870"/>
              <a:ext cx="2025086" cy="111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200">
                <a:lnSpc>
                  <a:spcPct val="130000"/>
                </a:lnSpc>
              </a:pPr>
              <a:r>
                <a:rPr lang="en-US" altLang="zh-CN" sz="140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Developers are obligated to use their skills ethically, refraining from using user data for personal gain or damaging user devices. </a:t>
              </a:r>
              <a:endPara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TextBox 76"/>
            <p:cNvSpPr txBox="1"/>
            <p:nvPr/>
          </p:nvSpPr>
          <p:spPr>
            <a:xfrm>
              <a:off x="3451350" y="3976460"/>
              <a:ext cx="2060257" cy="56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defTabSz="1219200"/>
              <a:r>
                <a:rPr lang="en-US" altLang="zh-CN" sz="2135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Ethical/Professional Accusations</a:t>
              </a:r>
            </a:p>
          </p:txBody>
        </p:sp>
      </p:grpSp>
      <p:pic>
        <p:nvPicPr>
          <p:cNvPr id="19" name="图片 18" descr="图片包含 室内, 餐桌, 墙壁, 就坐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4"/>
          <a:stretch>
            <a:fillRect/>
          </a:stretch>
        </p:blipFill>
        <p:spPr>
          <a:xfrm>
            <a:off x="4765973" y="1737358"/>
            <a:ext cx="2399058" cy="2414540"/>
          </a:xfrm>
          <a:prstGeom prst="rect">
            <a:avLst/>
          </a:prstGeom>
        </p:spPr>
      </p:pic>
      <p:grpSp>
        <p:nvGrpSpPr>
          <p:cNvPr id="18" name="Group 28"/>
          <p:cNvGrpSpPr/>
          <p:nvPr/>
        </p:nvGrpSpPr>
        <p:grpSpPr>
          <a:xfrm flipH="1">
            <a:off x="2355316" y="2411512"/>
            <a:ext cx="782575" cy="1017347"/>
            <a:chOff x="6421904" y="4798576"/>
            <a:chExt cx="299494" cy="389342"/>
          </a:xfrm>
          <a:solidFill>
            <a:sysClr val="window" lastClr="FFFFFF"/>
          </a:solidFill>
        </p:grpSpPr>
        <p:sp>
          <p:nvSpPr>
            <p:cNvPr id="2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0906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30906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6892" y="0"/>
            <a:ext cx="14714842" cy="686580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62550" y="3121354"/>
            <a:ext cx="7467600" cy="3247744"/>
            <a:chOff x="5162550" y="3121354"/>
            <a:chExt cx="7467600" cy="3247744"/>
          </a:xfrm>
        </p:grpSpPr>
        <p:sp>
          <p:nvSpPr>
            <p:cNvPr id="5" name="矩形 4"/>
            <p:cNvSpPr/>
            <p:nvPr/>
          </p:nvSpPr>
          <p:spPr>
            <a:xfrm>
              <a:off x="5162550" y="3357563"/>
              <a:ext cx="7467600" cy="3011535"/>
            </a:xfrm>
            <a:prstGeom prst="rect">
              <a:avLst/>
            </a:prstGeom>
            <a:solidFill>
              <a:srgbClr val="FFFFFF">
                <a:lumMod val="95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575" kern="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7395288" y="5387664"/>
              <a:ext cx="3101262" cy="1"/>
            </a:xfrm>
            <a:prstGeom prst="line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sp>
          <p:nvSpPr>
            <p:cNvPr id="8" name="文本框 7"/>
            <p:cNvSpPr txBox="1"/>
            <p:nvPr/>
          </p:nvSpPr>
          <p:spPr>
            <a:xfrm>
              <a:off x="5585170" y="3121354"/>
              <a:ext cx="1581265" cy="285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925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996430" y="4280864"/>
              <a:ext cx="4686300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600" b="1" dirty="0">
                  <a:solidFill>
                    <a:srgbClr val="C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Discussion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1lhr40q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619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Bahnschrift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Amr235355</cp:lastModifiedBy>
  <cp:revision>59</cp:revision>
  <dcterms:created xsi:type="dcterms:W3CDTF">2018-08-22T08:45:00Z</dcterms:created>
  <dcterms:modified xsi:type="dcterms:W3CDTF">2024-04-28T06:20:59Z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1033-12.2.0.16731</vt:lpwstr>
  </property>
  <property fmtid="{D5CDD505-2E9C-101B-9397-08002B2CF9AE}" pid="3" name="ICV">
    <vt:lpwstr>A6956315B2D14ABD87DCA1CD215DDC18_13</vt:lpwstr>
  </property>
</Properties>
</file>